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2" d="100"/>
          <a:sy n="72"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hr-HR"/>
              <a:t>Kliknite da biste uredili stil naslova matrice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5586B75A-687E-405C-8A0B-8D00578BA2C3}" type="datetimeFigureOut">
              <a:rPr lang="en-US" dirty="0"/>
              <a:pPr/>
              <a:t>5/18/2021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5/18/2021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25EBB12-5228-4FFC-9409-CB2BF90E2863}"/>
              </a:ext>
            </a:extLst>
          </p:cNvPr>
          <p:cNvSpPr>
            <a:spLocks noGrp="1"/>
          </p:cNvSpPr>
          <p:nvPr>
            <p:ph type="ctrTitle"/>
          </p:nvPr>
        </p:nvSpPr>
        <p:spPr/>
        <p:txBody>
          <a:bodyPr/>
          <a:lstStyle/>
          <a:p>
            <a:r>
              <a:rPr lang="hr-HR" dirty="0"/>
              <a:t>SEXUALITY</a:t>
            </a:r>
          </a:p>
        </p:txBody>
      </p:sp>
      <p:sp>
        <p:nvSpPr>
          <p:cNvPr id="3" name="Podnaslov 2">
            <a:extLst>
              <a:ext uri="{FF2B5EF4-FFF2-40B4-BE49-F238E27FC236}">
                <a16:creationId xmlns:a16="http://schemas.microsoft.com/office/drawing/2014/main" id="{619C7083-9C29-4ED1-BB52-A831BE7DF880}"/>
              </a:ext>
            </a:extLst>
          </p:cNvPr>
          <p:cNvSpPr>
            <a:spLocks noGrp="1"/>
          </p:cNvSpPr>
          <p:nvPr>
            <p:ph type="subTitle" idx="1"/>
          </p:nvPr>
        </p:nvSpPr>
        <p:spPr/>
        <p:txBody>
          <a:bodyPr/>
          <a:lstStyle/>
          <a:p>
            <a:r>
              <a:rPr lang="hr-HR" dirty="0"/>
              <a:t>Coalition for Work With Psychotrauma and Peace</a:t>
            </a:r>
          </a:p>
          <a:p>
            <a:r>
              <a:rPr lang="hr-HR" dirty="0"/>
              <a:t>18.05.2021.</a:t>
            </a:r>
          </a:p>
        </p:txBody>
      </p:sp>
    </p:spTree>
    <p:extLst>
      <p:ext uri="{BB962C8B-B14F-4D97-AF65-F5344CB8AC3E}">
        <p14:creationId xmlns:p14="http://schemas.microsoft.com/office/powerpoint/2010/main" val="1374509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0AEA23-5E29-46C6-8AC2-881EEE28E8BC}"/>
              </a:ext>
            </a:extLst>
          </p:cNvPr>
          <p:cNvSpPr>
            <a:spLocks noGrp="1"/>
          </p:cNvSpPr>
          <p:nvPr>
            <p:ph type="title"/>
          </p:nvPr>
        </p:nvSpPr>
        <p:spPr/>
        <p:txBody>
          <a:bodyPr/>
          <a:lstStyle/>
          <a:p>
            <a:r>
              <a:rPr lang="hr-HR" dirty="0" err="1"/>
              <a:t>Self-acceptance</a:t>
            </a:r>
            <a:endParaRPr lang="hr-HR" dirty="0"/>
          </a:p>
        </p:txBody>
      </p:sp>
      <p:sp>
        <p:nvSpPr>
          <p:cNvPr id="3" name="Rezervirano mjesto sadržaja 2">
            <a:extLst>
              <a:ext uri="{FF2B5EF4-FFF2-40B4-BE49-F238E27FC236}">
                <a16:creationId xmlns:a16="http://schemas.microsoft.com/office/drawing/2014/main" id="{B5B01174-064F-435D-9E03-2CD80FE312D3}"/>
              </a:ext>
            </a:extLst>
          </p:cNvPr>
          <p:cNvSpPr>
            <a:spLocks noGrp="1"/>
          </p:cNvSpPr>
          <p:nvPr>
            <p:ph idx="1"/>
          </p:nvPr>
        </p:nvSpPr>
        <p:spPr/>
        <p:txBody>
          <a:bodyPr/>
          <a:lstStyle/>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the work of the therapist to encourage self-acceptance by the individual. This has to do with the person accepting a positive self-image. Further, it is the work of the therapist to encourage connection with family, friends, and colleagues.</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Lack of self-acceptance can lead to self-destructive behavior, including self-harm, addiction, and suicide. </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Unfortunately, for some people to be accepted, they must leave their home cultures.</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341621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76AA1A-F9C8-4325-93C2-665E4160AEE8}"/>
              </a:ext>
            </a:extLst>
          </p:cNvPr>
          <p:cNvSpPr>
            <a:spLocks noGrp="1"/>
          </p:cNvSpPr>
          <p:nvPr>
            <p:ph type="title"/>
          </p:nvPr>
        </p:nvSpPr>
        <p:spPr/>
        <p:txBody>
          <a:bodyPr/>
          <a:lstStyle/>
          <a:p>
            <a:r>
              <a:rPr lang="hr-HR" dirty="0"/>
              <a:t>General </a:t>
            </a:r>
            <a:r>
              <a:rPr lang="hr-HR" dirty="0" err="1"/>
              <a:t>conclusion</a:t>
            </a:r>
            <a:endParaRPr lang="hr-HR" dirty="0"/>
          </a:p>
        </p:txBody>
      </p:sp>
      <p:sp>
        <p:nvSpPr>
          <p:cNvPr id="3" name="Rezervirano mjesto sadržaja 2">
            <a:extLst>
              <a:ext uri="{FF2B5EF4-FFF2-40B4-BE49-F238E27FC236}">
                <a16:creationId xmlns:a16="http://schemas.microsoft.com/office/drawing/2014/main" id="{1BD1F70D-8FF2-44D3-B591-F105D1A2A203}"/>
              </a:ext>
            </a:extLst>
          </p:cNvPr>
          <p:cNvSpPr>
            <a:spLocks noGrp="1"/>
          </p:cNvSpPr>
          <p:nvPr>
            <p:ph idx="1"/>
          </p:nvPr>
        </p:nvSpPr>
        <p:spPr/>
        <p:txBody>
          <a:bodyPr/>
          <a:lstStyle/>
          <a:p>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see love between two people as highly positive. How that love expresses itself is a matter for the people involved. A differentiation must be made between loving and care on the one hand and abuse and assault on the other.</a:t>
            </a:r>
            <a:endParaRPr lang="hr-HR"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60597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0B7C9A-A10E-4D15-99B8-F4EBDD722607}"/>
              </a:ext>
            </a:extLst>
          </p:cNvPr>
          <p:cNvSpPr>
            <a:spLocks noGrp="1"/>
          </p:cNvSpPr>
          <p:nvPr>
            <p:ph type="title"/>
          </p:nvPr>
        </p:nvSpPr>
        <p:spPr/>
        <p:txBody>
          <a:bodyPr/>
          <a:lstStyle/>
          <a:p>
            <a:r>
              <a:rPr lang="en-US" dirty="0"/>
              <a:t>Sexuality and sexual identity</a:t>
            </a:r>
          </a:p>
        </p:txBody>
      </p:sp>
      <p:sp>
        <p:nvSpPr>
          <p:cNvPr id="3" name="Rezervirano mjesto sadržaja 2">
            <a:extLst>
              <a:ext uri="{FF2B5EF4-FFF2-40B4-BE49-F238E27FC236}">
                <a16:creationId xmlns:a16="http://schemas.microsoft.com/office/drawing/2014/main" id="{79D3DEA2-BED7-4AB4-BDCB-66160A0EA79E}"/>
              </a:ext>
            </a:extLst>
          </p:cNvPr>
          <p:cNvSpPr>
            <a:spLocks noGrp="1"/>
          </p:cNvSpPr>
          <p:nvPr>
            <p:ph idx="1"/>
          </p:nvPr>
        </p:nvSpPr>
        <p:spPr/>
        <p:txBody>
          <a:bodyPr/>
          <a:lstStyle/>
          <a:p>
            <a:pPr>
              <a:spcAft>
                <a:spcPts val="600"/>
              </a:spcAft>
              <a:tabLst>
                <a:tab pos="139700" algn="l"/>
                <a:tab pos="457200" algn="l"/>
                <a:tab pos="44958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Sexuality is about sexual feelings, thoughts, attractions, and behaviors toward other people. People can find other people physically, sexually, or emotionally attractive. Frequently, there is a combination of these.</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 pos="44958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Components of sexual identity.</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Genetics</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Anatomical structure of the person</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Gender identity</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Social sex role</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Cultural norms</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Sexual orientation</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65183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B09EBA-279C-4542-B6D7-BCC5305726BB}"/>
              </a:ext>
            </a:extLst>
          </p:cNvPr>
          <p:cNvSpPr>
            <a:spLocks noGrp="1"/>
          </p:cNvSpPr>
          <p:nvPr>
            <p:ph type="title"/>
          </p:nvPr>
        </p:nvSpPr>
        <p:spPr/>
        <p:txBody>
          <a:bodyPr/>
          <a:lstStyle/>
          <a:p>
            <a:r>
              <a:rPr lang="en-US" dirty="0"/>
              <a:t>Sexuality</a:t>
            </a:r>
          </a:p>
        </p:txBody>
      </p:sp>
      <p:sp>
        <p:nvSpPr>
          <p:cNvPr id="3" name="Rezervirano mjesto sadržaja 2">
            <a:extLst>
              <a:ext uri="{FF2B5EF4-FFF2-40B4-BE49-F238E27FC236}">
                <a16:creationId xmlns:a16="http://schemas.microsoft.com/office/drawing/2014/main" id="{D96A9B42-D53C-4883-A1A3-F917CF04E1CE}"/>
              </a:ext>
            </a:extLst>
          </p:cNvPr>
          <p:cNvSpPr>
            <a:spLocks noGrp="1"/>
          </p:cNvSpPr>
          <p:nvPr>
            <p:ph idx="1"/>
          </p:nvPr>
        </p:nvSpPr>
        <p:spPr/>
        <p:txBody>
          <a:bodyPr/>
          <a:lstStyle/>
          <a:p>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Virtually all people are on a continuum and thus express a mixture of sexual orientations and sexuality, depending on the background of the person and the circumstances in which the person is currently living. Thus, it is important to remember that sexuality is fluid. However, the position of the person on the continuum is relatively constant and difficult, if not impossible, to change in the long run.</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408034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794E52-E459-4106-9B92-872167E372CE}"/>
              </a:ext>
            </a:extLst>
          </p:cNvPr>
          <p:cNvSpPr>
            <a:spLocks noGrp="1"/>
          </p:cNvSpPr>
          <p:nvPr>
            <p:ph type="title"/>
          </p:nvPr>
        </p:nvSpPr>
        <p:spPr/>
        <p:txBody>
          <a:bodyPr/>
          <a:lstStyle/>
          <a:p>
            <a:r>
              <a:rPr lang="en-US" dirty="0"/>
              <a:t>Sexuality vs. Intimacy</a:t>
            </a:r>
          </a:p>
        </p:txBody>
      </p:sp>
      <p:sp>
        <p:nvSpPr>
          <p:cNvPr id="3" name="Rezervirano mjesto sadržaja 2">
            <a:extLst>
              <a:ext uri="{FF2B5EF4-FFF2-40B4-BE49-F238E27FC236}">
                <a16:creationId xmlns:a16="http://schemas.microsoft.com/office/drawing/2014/main" id="{3C5ED612-49EB-4D71-B5C0-68022B6D1C9C}"/>
              </a:ext>
            </a:extLst>
          </p:cNvPr>
          <p:cNvSpPr>
            <a:spLocks noGrp="1"/>
          </p:cNvSpPr>
          <p:nvPr>
            <p:ph idx="1"/>
          </p:nvPr>
        </p:nvSpPr>
        <p:spPr/>
        <p:txBody>
          <a:bodyPr/>
          <a:lstStyle/>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Sexuality and intimacy are very different.</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Intimacy is that a person can feel related to another person and can say anything to that person. Frequently, there is no need for words, and this is at a feeling level.</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Sexuality is almost the pure physical attraction and action.</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Despite that this applies to all genders, these frequently are confused and conflated, partly because of cultural norms.</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79353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313FB7-0AC8-432B-9157-0760B9F4423E}"/>
              </a:ext>
            </a:extLst>
          </p:cNvPr>
          <p:cNvSpPr>
            <a:spLocks noGrp="1"/>
          </p:cNvSpPr>
          <p:nvPr>
            <p:ph type="title"/>
          </p:nvPr>
        </p:nvSpPr>
        <p:spPr/>
        <p:txBody>
          <a:bodyPr/>
          <a:lstStyle/>
          <a:p>
            <a:r>
              <a:rPr lang="en-US" dirty="0"/>
              <a:t>Sexual orientations</a:t>
            </a:r>
          </a:p>
        </p:txBody>
      </p:sp>
      <p:sp>
        <p:nvSpPr>
          <p:cNvPr id="3" name="Rezervirano mjesto sadržaja 2">
            <a:extLst>
              <a:ext uri="{FF2B5EF4-FFF2-40B4-BE49-F238E27FC236}">
                <a16:creationId xmlns:a16="http://schemas.microsoft.com/office/drawing/2014/main" id="{BF9B2794-75E9-4E1C-8B38-9DF4C83FA3D4}"/>
              </a:ext>
            </a:extLst>
          </p:cNvPr>
          <p:cNvSpPr>
            <a:spLocks noGrp="1"/>
          </p:cNvSpPr>
          <p:nvPr>
            <p:ph idx="1"/>
          </p:nvPr>
        </p:nvSpPr>
        <p:spPr/>
        <p:txBody>
          <a:bodyPr/>
          <a:lstStyle/>
          <a:p>
            <a:pPr>
              <a:spcAft>
                <a:spcPts val="600"/>
              </a:spcAft>
              <a:tabLst>
                <a:tab pos="139700" algn="l"/>
                <a:tab pos="457200"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Circumstances that can lead to various sexual orientations</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Genetics – there is some evidence for inheritance of placement on the scale of sexual orientation.</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Hormonal status. Male and female hormones and other hormones in the body may influence sexuality strongly.</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Abuse or torture. This may lead to aversion to the gender of the abuser. </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Attachment. There may be an attachment to a person who treats a person in a way that suits the person’s needs and desires. This also may lead to a sexual orientation.</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Institutionalization. Despite general placement on the spectrum, there may be sexuality in same-sex schools, the military, prisons, etc.</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tabLst>
                <a:tab pos="139700" algn="l"/>
                <a:tab pos="180340" algn="l"/>
                <a:tab pos="457200" algn="l"/>
                <a:tab pos="630555"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Experimentation. Virtually all people experiment with various sexualities, particularly during the teenage years and at other moments.</a:t>
            </a:r>
            <a:endParaRPr lang="hr-H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41388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4D17D7-D90C-4BE8-90AE-D0033723258E}"/>
              </a:ext>
            </a:extLst>
          </p:cNvPr>
          <p:cNvSpPr>
            <a:spLocks noGrp="1"/>
          </p:cNvSpPr>
          <p:nvPr>
            <p:ph type="title"/>
          </p:nvPr>
        </p:nvSpPr>
        <p:spPr/>
        <p:txBody>
          <a:bodyPr/>
          <a:lstStyle/>
          <a:p>
            <a:r>
              <a:rPr lang="en-US" dirty="0"/>
              <a:t>Acceptance in society</a:t>
            </a:r>
          </a:p>
        </p:txBody>
      </p:sp>
      <p:sp>
        <p:nvSpPr>
          <p:cNvPr id="3" name="Rezervirano mjesto sadržaja 2">
            <a:extLst>
              <a:ext uri="{FF2B5EF4-FFF2-40B4-BE49-F238E27FC236}">
                <a16:creationId xmlns:a16="http://schemas.microsoft.com/office/drawing/2014/main" id="{C09D5AD7-3CD7-4E10-953C-62FA64BF8429}"/>
              </a:ext>
            </a:extLst>
          </p:cNvPr>
          <p:cNvSpPr>
            <a:spLocks noGrp="1"/>
          </p:cNvSpPr>
          <p:nvPr>
            <p:ph idx="1"/>
          </p:nvPr>
        </p:nvSpPr>
        <p:spPr/>
        <p:txBody>
          <a:bodyPr/>
          <a:lstStyle/>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is difficult in some conservative societies. </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change to acceptance here is a gradual one. The emphasis must be on the emotional and spiritual care for the people involved. </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Acceptance frequently evolves from an individual level to a societal one.</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People suffer badly when such acceptance doesn’t exist. They frequently are excluded from their families and society. They also may be exposed to punishment and public shaming.</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many modern societies, individual sexual and gender orientation are regarded as human rights.</a:t>
            </a:r>
            <a:endParaRPr lang="hr-HR"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180536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C9D03A-5A78-4838-BE95-26E420D22BF7}"/>
              </a:ext>
            </a:extLst>
          </p:cNvPr>
          <p:cNvSpPr>
            <a:spLocks noGrp="1"/>
          </p:cNvSpPr>
          <p:nvPr>
            <p:ph type="title"/>
          </p:nvPr>
        </p:nvSpPr>
        <p:spPr/>
        <p:txBody>
          <a:bodyPr/>
          <a:lstStyle/>
          <a:p>
            <a:r>
              <a:rPr lang="hr-HR" dirty="0" err="1"/>
              <a:t>Attempts</a:t>
            </a:r>
            <a:r>
              <a:rPr lang="hr-HR" dirty="0"/>
              <a:t> to </a:t>
            </a:r>
            <a:r>
              <a:rPr lang="hr-HR" dirty="0" err="1"/>
              <a:t>change</a:t>
            </a:r>
            <a:r>
              <a:rPr lang="hr-HR" dirty="0"/>
              <a:t> </a:t>
            </a:r>
            <a:r>
              <a:rPr lang="hr-HR" dirty="0" err="1"/>
              <a:t>sexual</a:t>
            </a:r>
            <a:r>
              <a:rPr lang="hr-HR" dirty="0"/>
              <a:t> </a:t>
            </a:r>
            <a:r>
              <a:rPr lang="hr-HR" dirty="0" err="1"/>
              <a:t>orientation</a:t>
            </a:r>
            <a:endParaRPr lang="hr-HR" dirty="0"/>
          </a:p>
        </p:txBody>
      </p:sp>
      <p:sp>
        <p:nvSpPr>
          <p:cNvPr id="3" name="Rezervirano mjesto sadržaja 2">
            <a:extLst>
              <a:ext uri="{FF2B5EF4-FFF2-40B4-BE49-F238E27FC236}">
                <a16:creationId xmlns:a16="http://schemas.microsoft.com/office/drawing/2014/main" id="{AE5E7490-4C91-41B8-BA1B-2580635241CE}"/>
              </a:ext>
            </a:extLst>
          </p:cNvPr>
          <p:cNvSpPr>
            <a:spLocks noGrp="1"/>
          </p:cNvSpPr>
          <p:nvPr>
            <p:ph idx="1"/>
          </p:nvPr>
        </p:nvSpPr>
        <p:spPr/>
        <p:txBody>
          <a:bodyPr/>
          <a:lstStyle/>
          <a:p>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has been shown conclusively that all treatments to change sexual orientation fail and frequently do more damage to the person than giving assistance. This has been seen in a large number of scientifically validated medical studies. In many places, such conversion therapy is forbidden by law.</a:t>
            </a:r>
            <a:endParaRPr lang="hr-HR"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35866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1691F6-6D35-45B1-9E95-E57C4C8076C1}"/>
              </a:ext>
            </a:extLst>
          </p:cNvPr>
          <p:cNvSpPr>
            <a:spLocks noGrp="1"/>
          </p:cNvSpPr>
          <p:nvPr>
            <p:ph type="title"/>
          </p:nvPr>
        </p:nvSpPr>
        <p:spPr/>
        <p:txBody>
          <a:bodyPr/>
          <a:lstStyle/>
          <a:p>
            <a:r>
              <a:rPr lang="hr-HR" dirty="0" err="1"/>
              <a:t>Sexual</a:t>
            </a:r>
            <a:r>
              <a:rPr lang="hr-HR" dirty="0"/>
              <a:t> </a:t>
            </a:r>
            <a:r>
              <a:rPr lang="hr-HR" dirty="0" err="1"/>
              <a:t>Addiction</a:t>
            </a:r>
            <a:endParaRPr lang="hr-HR" dirty="0"/>
          </a:p>
        </p:txBody>
      </p:sp>
      <p:sp>
        <p:nvSpPr>
          <p:cNvPr id="3" name="Rezervirano mjesto sadržaja 2">
            <a:extLst>
              <a:ext uri="{FF2B5EF4-FFF2-40B4-BE49-F238E27FC236}">
                <a16:creationId xmlns:a16="http://schemas.microsoft.com/office/drawing/2014/main" id="{0F6CFBBC-45B2-4C11-A258-23EA2994E884}"/>
              </a:ext>
            </a:extLst>
          </p:cNvPr>
          <p:cNvSpPr>
            <a:spLocks noGrp="1"/>
          </p:cNvSpPr>
          <p:nvPr>
            <p:ph idx="1"/>
          </p:nvPr>
        </p:nvSpPr>
        <p:spPr/>
        <p:txBody>
          <a:bodyPr/>
          <a:lstStyle/>
          <a:p>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There are some people who are addicted to sex. This can come from a need for the person to prove himself/herself. This occurs with a low self-image, frequently after abuse.</a:t>
            </a:r>
            <a:endParaRPr lang="hr-HR"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00396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48005D-CDA9-439B-BE4A-CD9A618C7F0F}"/>
              </a:ext>
            </a:extLst>
          </p:cNvPr>
          <p:cNvSpPr>
            <a:spLocks noGrp="1"/>
          </p:cNvSpPr>
          <p:nvPr>
            <p:ph type="title"/>
          </p:nvPr>
        </p:nvSpPr>
        <p:spPr/>
        <p:txBody>
          <a:bodyPr/>
          <a:lstStyle/>
          <a:p>
            <a:r>
              <a:rPr lang="hr-HR" dirty="0" err="1"/>
              <a:t>Covert</a:t>
            </a:r>
            <a:r>
              <a:rPr lang="hr-HR" dirty="0"/>
              <a:t> </a:t>
            </a:r>
            <a:r>
              <a:rPr lang="hr-HR" dirty="0" err="1"/>
              <a:t>presence</a:t>
            </a:r>
            <a:r>
              <a:rPr lang="hr-HR" dirty="0"/>
              <a:t> </a:t>
            </a:r>
            <a:r>
              <a:rPr lang="hr-HR" dirty="0" err="1"/>
              <a:t>of</a:t>
            </a:r>
            <a:r>
              <a:rPr lang="hr-HR" dirty="0"/>
              <a:t> </a:t>
            </a:r>
            <a:r>
              <a:rPr lang="hr-HR" dirty="0" err="1"/>
              <a:t>sexuality</a:t>
            </a:r>
            <a:r>
              <a:rPr lang="hr-HR" dirty="0"/>
              <a:t> </a:t>
            </a:r>
            <a:r>
              <a:rPr lang="hr-HR" dirty="0" err="1"/>
              <a:t>in</a:t>
            </a:r>
            <a:r>
              <a:rPr lang="hr-HR" dirty="0"/>
              <a:t> some </a:t>
            </a:r>
            <a:r>
              <a:rPr lang="hr-HR" dirty="0" err="1"/>
              <a:t>cultures</a:t>
            </a:r>
            <a:endParaRPr lang="hr-HR" dirty="0"/>
          </a:p>
        </p:txBody>
      </p:sp>
      <p:sp>
        <p:nvSpPr>
          <p:cNvPr id="3" name="Rezervirano mjesto sadržaja 2">
            <a:extLst>
              <a:ext uri="{FF2B5EF4-FFF2-40B4-BE49-F238E27FC236}">
                <a16:creationId xmlns:a16="http://schemas.microsoft.com/office/drawing/2014/main" id="{1B4509A3-63AC-4D1A-AEE9-56714319CCC3}"/>
              </a:ext>
            </a:extLst>
          </p:cNvPr>
          <p:cNvSpPr>
            <a:spLocks noGrp="1"/>
          </p:cNvSpPr>
          <p:nvPr>
            <p:ph idx="1"/>
          </p:nvPr>
        </p:nvSpPr>
        <p:spPr/>
        <p:txBody>
          <a:bodyPr/>
          <a:lstStyle/>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Non-binary sexuality is a covert and accepted part of some cultures, sometimes for a specific period in a person’s life. There are some specific parts of some societies that incorporate this.</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397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Further, prostitution is frequent and has a long tradition in many, if not most cultures. While not always openly accepted, it is tolerated. Sometimes, because of the need for financial security, marriages take place. Unfortunately, for some both people of all genders, it is virtually the only way of survival.</a:t>
            </a:r>
            <a:endParaRPr lang="hr-H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179697336"/>
      </p:ext>
    </p:extLst>
  </p:cSld>
  <p:clrMapOvr>
    <a:masterClrMapping/>
  </p:clrMapOvr>
</p:sld>
</file>

<file path=ppt/theme/theme1.xml><?xml version="1.0" encoding="utf-8"?>
<a:theme xmlns:a="http://schemas.openxmlformats.org/drawingml/2006/main" name="Okvir">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12</TotalTime>
  <Words>783</Words>
  <Application>Microsoft Office PowerPoint</Application>
  <PresentationFormat>Široki zaslon</PresentationFormat>
  <Paragraphs>48</Paragraphs>
  <Slides>11</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11</vt:i4>
      </vt:variant>
    </vt:vector>
  </HeadingPairs>
  <TitlesOfParts>
    <vt:vector size="16" baseType="lpstr">
      <vt:lpstr>Calibri</vt:lpstr>
      <vt:lpstr>Corbel</vt:lpstr>
      <vt:lpstr>Symbol</vt:lpstr>
      <vt:lpstr>Wingdings 2</vt:lpstr>
      <vt:lpstr>Okvir</vt:lpstr>
      <vt:lpstr>SEXUALITY</vt:lpstr>
      <vt:lpstr>Sexuality and sexual identity</vt:lpstr>
      <vt:lpstr>Sexuality</vt:lpstr>
      <vt:lpstr>Sexuality vs. Intimacy</vt:lpstr>
      <vt:lpstr>Sexual orientations</vt:lpstr>
      <vt:lpstr>Acceptance in society</vt:lpstr>
      <vt:lpstr>Attempts to change sexual orientation</vt:lpstr>
      <vt:lpstr>Sexual Addiction</vt:lpstr>
      <vt:lpstr>Covert presence of sexuality in some cultures</vt:lpstr>
      <vt:lpstr>Self-acceptance</vt:lpstr>
      <vt:lpstr>General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dc:title>
  <dc:creator>Coalition for Work With Psychotrauma and Peace and CD Tauber</dc:creator>
  <cp:lastModifiedBy>Coalition for Work With Psychotrauma and Peace and CD Tauber</cp:lastModifiedBy>
  <cp:revision>2</cp:revision>
  <dcterms:created xsi:type="dcterms:W3CDTF">2021-05-18T11:35:59Z</dcterms:created>
  <dcterms:modified xsi:type="dcterms:W3CDTF">2021-05-18T11:48:55Z</dcterms:modified>
</cp:coreProperties>
</file>